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</p:showPr>
  <p:clrMru>
    <a:srgbClr val="FFFF99"/>
    <a:srgbClr val="B0ADB9"/>
    <a:srgbClr val="C1A5B1"/>
    <a:srgbClr val="F294F2"/>
    <a:srgbClr val="EA9CEA"/>
    <a:srgbClr val="E89EE8"/>
    <a:srgbClr val="F690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228D15-24F1-4865-884A-9830775B20E5}" type="datetimeFigureOut">
              <a:rPr lang="ru-RU" smtClean="0"/>
              <a:pPr/>
              <a:t>26.11.2010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AF99B8B-B185-4FC5-968A-52BFEF1CD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Портфоліо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err="1" smtClean="0">
                <a:latin typeface="Ampir Deco" pitchFamily="2" charset="0"/>
              </a:rPr>
              <a:t>Крецул</a:t>
            </a:r>
            <a:r>
              <a:rPr lang="uk-UA" sz="4000" dirty="0" smtClean="0">
                <a:latin typeface="Ampir Deco" pitchFamily="2" charset="0"/>
              </a:rPr>
              <a:t>  Світлани Володимирівни</a:t>
            </a:r>
          </a:p>
          <a:p>
            <a:pPr algn="ctr">
              <a:buNone/>
            </a:pPr>
            <a:r>
              <a:rPr lang="uk-UA" dirty="0" smtClean="0">
                <a:latin typeface="Ampir Deco" pitchFamily="2" charset="0"/>
              </a:rPr>
              <a:t>Вчителя  світової літератури</a:t>
            </a:r>
          </a:p>
          <a:p>
            <a:pPr algn="ctr">
              <a:buNone/>
            </a:pPr>
            <a:r>
              <a:rPr lang="uk-UA" dirty="0" err="1" smtClean="0">
                <a:latin typeface="Ampir Deco" pitchFamily="2" charset="0"/>
              </a:rPr>
              <a:t>Єрківської</a:t>
            </a:r>
            <a:r>
              <a:rPr lang="uk-UA" dirty="0" smtClean="0">
                <a:latin typeface="Ampir Deco" pitchFamily="2" charset="0"/>
              </a:rPr>
              <a:t> загальноосвітньої школи</a:t>
            </a:r>
          </a:p>
          <a:p>
            <a:pPr algn="ctr">
              <a:buNone/>
            </a:pPr>
            <a:r>
              <a:rPr lang="uk-UA" smtClean="0">
                <a:latin typeface="Ampir Deco" pitchFamily="2" charset="0"/>
              </a:rPr>
              <a:t>І </a:t>
            </a:r>
            <a:r>
              <a:rPr lang="uk-UA" smtClean="0">
                <a:latin typeface="Arial Black" pitchFamily="34" charset="0"/>
              </a:rPr>
              <a:t>-</a:t>
            </a:r>
            <a:r>
              <a:rPr lang="uk-UA" smtClean="0">
                <a:latin typeface="Ampir Deco" pitchFamily="2" charset="0"/>
              </a:rPr>
              <a:t> </a:t>
            </a:r>
            <a:r>
              <a:rPr lang="uk-UA" dirty="0" smtClean="0">
                <a:latin typeface="Ampir Deco" pitchFamily="2" charset="0"/>
              </a:rPr>
              <a:t>ІІІ ступенів</a:t>
            </a:r>
            <a:endParaRPr lang="ru-RU" dirty="0">
              <a:latin typeface="Ampir Deco" pitchFamily="2" charset="0"/>
            </a:endParaRPr>
          </a:p>
        </p:txBody>
      </p:sp>
    </p:spTree>
  </p:cSld>
  <p:clrMapOvr>
    <a:masterClrMapping/>
  </p:clrMapOvr>
  <p:transition advTm="4875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2246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9020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533250"/>
            <a:ext cx="6300192" cy="42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7544" y="4869160"/>
            <a:ext cx="194421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10 – Б клас. Робота  в малих групах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656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4561185" cy="30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049" y="3501008"/>
            <a:ext cx="4210456" cy="28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080" y="3501008"/>
            <a:ext cx="41128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300192" y="908720"/>
            <a:ext cx="237626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10 – А клас. Читання тексту в особах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708920"/>
            <a:ext cx="280831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Літературний диктант</a:t>
            </a:r>
            <a:endParaRPr lang="ru-RU" dirty="0"/>
          </a:p>
        </p:txBody>
      </p:sp>
    </p:spTree>
  </p:cSld>
  <p:clrMapOvr>
    <a:masterClrMapping/>
  </p:clrMapOvr>
  <p:transition advTm="639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620979"/>
            <a:ext cx="84604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Стендаль (1783-1842).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Життєвий і творчий шлях письменника. Синтез романтизму й реалізму в його творчості.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ознайомити учнів із основними етапами жит­тєвого та творчого шляху Стендаля; розвивати вміння виз­начати особливості творчої манери письменника; вихову­вати повагу до життєвих цінностей, розуміння призначення справжнього митця.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Обладнання: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портрет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Стендаля,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виставка різних видань творів письменника.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 року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засвоєння нових знань і формування на їхній основі вмінь і навичок.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Хід уроку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 живе на землі не для того, щоб стати багатою,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для того, щоб стати щасливою.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Стендаль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I.Мотивація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навчальної діяльності.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вчителя. </a:t>
            </a: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відомо, реалізм формувався в надрах романтичного мистецтва XIX століття. Вперше цим терміном почав користуватися в середині XIX століття фран­цузький літературний критик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Шанфлері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назви мис­тецтва, яке протистояло романтизму та символізму. Пись­менника, про якого ми сьогодні говоримо, літературознавці вважають основоположником реалістичної естетики. Але сам він зараховував себе до романтиків, а не реалістів.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</a:t>
            </a: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проблемного запитання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кінця уроку ви маєте з'ясувати: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мав рацію, а хто помилявся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письменник чи літературні критики?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Романтиком чи реалістом був письменник, про яко­го ми сьогодні говоримо?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</a:t>
            </a: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в групах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	група: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зафіксувати аргументи, які свідчать про те, що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Стендаль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 письменником-романтиком;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	група: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зафіксувати аргументи, які свідчать про те, що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Стендаль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 письменником-реалістом.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2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	Робота над темою уроку.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06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2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Повідомлення  теми, мети уроку.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32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Фрагмент  плану уроку</a:t>
            </a:r>
            <a:endParaRPr lang="ru-RU" dirty="0"/>
          </a:p>
        </p:txBody>
      </p:sp>
    </p:spTree>
  </p:cSld>
  <p:clrMapOvr>
    <a:masterClrMapping/>
  </p:clrMapOvr>
  <p:transition advTm="10125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32040" y="6206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88024" y="404664"/>
            <a:ext cx="3672408" cy="50405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Дата народження:</a:t>
            </a:r>
          </a:p>
          <a:p>
            <a:pPr algn="ctr"/>
            <a:r>
              <a:rPr lang="uk-UA" dirty="0" smtClean="0"/>
              <a:t>21 квітня 1956 року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Домашня адреса:</a:t>
            </a:r>
          </a:p>
          <a:p>
            <a:pPr algn="ctr"/>
            <a:r>
              <a:rPr lang="uk-UA" dirty="0" err="1" smtClean="0"/>
              <a:t>Єрки</a:t>
            </a:r>
            <a:r>
              <a:rPr lang="uk-UA" dirty="0" smtClean="0"/>
              <a:t>,  вулиця Жовтнева, 28</a:t>
            </a:r>
          </a:p>
          <a:p>
            <a:pPr algn="ctr"/>
            <a:endParaRPr lang="uk-UA" dirty="0"/>
          </a:p>
          <a:p>
            <a:pPr algn="ctr"/>
            <a:r>
              <a:rPr lang="uk-UA" dirty="0" smtClean="0"/>
              <a:t>Телефон:</a:t>
            </a:r>
          </a:p>
          <a:p>
            <a:pPr algn="ctr"/>
            <a:r>
              <a:rPr lang="uk-UA" dirty="0" smtClean="0"/>
              <a:t>0671638728</a:t>
            </a:r>
          </a:p>
          <a:p>
            <a:pPr algn="ctr"/>
            <a:endParaRPr lang="ru-RU" dirty="0"/>
          </a:p>
        </p:txBody>
      </p:sp>
      <p:pic>
        <p:nvPicPr>
          <p:cNvPr id="2" name="Picture 2" descr="F:\Фото Урок\DSC_0087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989252" cy="599946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60032" y="5085184"/>
            <a:ext cx="3816424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Крецул</a:t>
            </a:r>
            <a:r>
              <a:rPr lang="uk-UA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Світлана Володимирівна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157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10000"/>
                  </a:schemeClr>
                </a:solidFill>
              </a:rPr>
              <a:t>Відомості про освіту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248472" cy="4525963"/>
          </a:xfrm>
          <a:solidFill>
            <a:srgbClr val="F294F2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uk-UA" dirty="0" smtClean="0"/>
              <a:t>Освіта</a:t>
            </a:r>
          </a:p>
          <a:p>
            <a:r>
              <a:rPr lang="uk-UA" dirty="0" smtClean="0"/>
              <a:t>Дата видачі документа про освіту</a:t>
            </a:r>
          </a:p>
          <a:p>
            <a:r>
              <a:rPr lang="uk-UA" dirty="0" smtClean="0"/>
              <a:t>Навчальний заклад</a:t>
            </a:r>
          </a:p>
          <a:p>
            <a:endParaRPr lang="uk-UA" dirty="0" smtClean="0"/>
          </a:p>
          <a:p>
            <a:r>
              <a:rPr lang="uk-UA" dirty="0" smtClean="0"/>
              <a:t>Спеціальність за дипломом</a:t>
            </a:r>
          </a:p>
          <a:p>
            <a:r>
              <a:rPr lang="uk-UA" dirty="0" smtClean="0"/>
              <a:t>Кваліфікація за дипломом</a:t>
            </a:r>
          </a:p>
          <a:p>
            <a:r>
              <a:rPr lang="uk-UA" dirty="0" smtClean="0"/>
              <a:t>Диплом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  <a:solidFill>
            <a:srgbClr val="F294F2">
              <a:alpha val="54902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Вища</a:t>
            </a:r>
          </a:p>
          <a:p>
            <a:pPr>
              <a:buNone/>
            </a:pPr>
            <a:r>
              <a:rPr lang="uk-UA" dirty="0" smtClean="0"/>
              <a:t>27 червня 1981 рік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Кіровоградський  педінститут</a:t>
            </a:r>
          </a:p>
          <a:p>
            <a:pPr>
              <a:buNone/>
            </a:pPr>
            <a:r>
              <a:rPr lang="uk-UA" dirty="0" smtClean="0"/>
              <a:t>Російська мова і література</a:t>
            </a:r>
          </a:p>
          <a:p>
            <a:pPr>
              <a:buNone/>
            </a:pPr>
            <a:r>
              <a:rPr lang="uk-UA" dirty="0" smtClean="0"/>
              <a:t>Вчитель російської мови і літератури</a:t>
            </a:r>
          </a:p>
          <a:p>
            <a:pPr>
              <a:buNone/>
            </a:pPr>
            <a:r>
              <a:rPr lang="uk-UA" dirty="0" smtClean="0"/>
              <a:t>Серія  Г-ІІ №223279</a:t>
            </a:r>
            <a:endParaRPr lang="ru-RU" dirty="0"/>
          </a:p>
        </p:txBody>
      </p:sp>
    </p:spTree>
  </p:cSld>
  <p:clrMapOvr>
    <a:masterClrMapping/>
  </p:clrMapOvr>
  <p:transition advTm="537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402832" cy="5793507"/>
          </a:xfrm>
          <a:solidFill>
            <a:srgbClr val="C1A5B1">
              <a:alpha val="41961"/>
            </a:srgbClr>
          </a:solidFill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Дата і результати попередньої атестації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Курсова перепідготовка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  <a:solidFill>
            <a:srgbClr val="B0ADB9">
              <a:alpha val="45882"/>
            </a:srgbClr>
          </a:solidFill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2005 рік, спеціаліст вищої категорії, звання </a:t>
            </a:r>
            <a:r>
              <a:rPr lang="uk-UA" dirty="0" err="1" smtClean="0"/>
              <a:t>“Старший</a:t>
            </a:r>
            <a:r>
              <a:rPr lang="uk-UA" dirty="0" smtClean="0"/>
              <a:t> </a:t>
            </a:r>
            <a:r>
              <a:rPr lang="uk-UA" dirty="0" err="1" smtClean="0"/>
              <a:t>учитель”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10 квітня – 3 травня 1998 року /№1194/</a:t>
            </a:r>
          </a:p>
          <a:p>
            <a:r>
              <a:rPr lang="uk-UA" dirty="0" smtClean="0"/>
              <a:t>6 лютого – 1 березня 1995 року /№ 385/</a:t>
            </a:r>
          </a:p>
          <a:p>
            <a:r>
              <a:rPr lang="uk-UA" dirty="0" smtClean="0"/>
              <a:t>9 січня – 31 </a:t>
            </a:r>
            <a:r>
              <a:rPr lang="uk-UA" dirty="0" err="1" smtClean="0"/>
              <a:t>січня</a:t>
            </a:r>
            <a:r>
              <a:rPr lang="uk-UA" dirty="0" smtClean="0"/>
              <a:t> 2001 року /№  279/</a:t>
            </a:r>
          </a:p>
          <a:p>
            <a:r>
              <a:rPr lang="uk-UA" dirty="0" smtClean="0"/>
              <a:t>2 лютого – 22 </a:t>
            </a:r>
            <a:r>
              <a:rPr lang="uk-UA" dirty="0" err="1" smtClean="0"/>
              <a:t>лютого</a:t>
            </a:r>
            <a:r>
              <a:rPr lang="uk-UA" dirty="0" smtClean="0"/>
              <a:t> 2005 року /№ 769/</a:t>
            </a:r>
            <a:endParaRPr lang="ru-RU" dirty="0"/>
          </a:p>
        </p:txBody>
      </p:sp>
    </p:spTree>
  </p:cSld>
  <p:clrMapOvr>
    <a:masterClrMapping/>
  </p:clrMapOvr>
  <p:transition advTm="5547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Службові відомості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Посада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Педагогічний стаж</a:t>
            </a:r>
          </a:p>
          <a:p>
            <a:endParaRPr lang="uk-UA" dirty="0" smtClean="0"/>
          </a:p>
          <a:p>
            <a:r>
              <a:rPr lang="uk-UA" dirty="0" smtClean="0"/>
              <a:t>Місце роботи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Заступник директора школи з виховної роботи, вчитель світової літератури</a:t>
            </a:r>
          </a:p>
          <a:p>
            <a:r>
              <a:rPr lang="uk-UA" dirty="0" smtClean="0"/>
              <a:t>33 роки</a:t>
            </a:r>
          </a:p>
          <a:p>
            <a:endParaRPr lang="uk-UA" dirty="0" smtClean="0"/>
          </a:p>
          <a:p>
            <a:r>
              <a:rPr lang="uk-UA" dirty="0" err="1" smtClean="0"/>
              <a:t>Єрківська</a:t>
            </a:r>
            <a:r>
              <a:rPr lang="uk-UA" dirty="0" smtClean="0"/>
              <a:t>  ЗОШ І-ІІІ ступенів, з  1980 року по даний час</a:t>
            </a:r>
            <a:endParaRPr lang="ru-RU" dirty="0"/>
          </a:p>
        </p:txBody>
      </p:sp>
    </p:spTree>
  </p:cSld>
  <p:clrMapOvr>
    <a:masterClrMapping/>
  </p:clrMapOvr>
  <p:transition advTm="5671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404664"/>
            <a:ext cx="4572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 smtClean="0"/>
              <a:t>Проблема, над </a:t>
            </a:r>
            <a:r>
              <a:rPr lang="ru-RU" dirty="0" err="1" smtClean="0"/>
              <a:t>якою</a:t>
            </a:r>
            <a:r>
              <a:rPr lang="ru-RU" dirty="0" smtClean="0"/>
              <a:t> я </a:t>
            </a:r>
            <a:r>
              <a:rPr lang="ru-RU" dirty="0" err="1" smtClean="0"/>
              <a:t>працюю</a:t>
            </a:r>
            <a:r>
              <a:rPr lang="ru-RU" dirty="0" smtClean="0"/>
              <a:t> :</a:t>
            </a:r>
            <a:r>
              <a:rPr lang="ru-RU" b="1" dirty="0" smtClean="0"/>
              <a:t>«Шляхи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уроку </a:t>
            </a:r>
            <a:r>
              <a:rPr lang="uk-UA" b="1" dirty="0" smtClean="0"/>
              <a:t>світової літератури</a:t>
            </a:r>
            <a:r>
              <a:rPr lang="ru-RU" b="1" dirty="0" smtClean="0"/>
              <a:t> в </a:t>
            </a:r>
            <a:r>
              <a:rPr lang="ru-RU" b="1" dirty="0" err="1" smtClean="0"/>
              <a:t>системі</a:t>
            </a:r>
            <a:r>
              <a:rPr lang="ru-RU" b="1" dirty="0" smtClean="0"/>
              <a:t> </a:t>
            </a:r>
            <a:r>
              <a:rPr lang="ru-RU" b="1" dirty="0" err="1" smtClean="0"/>
              <a:t>компетентнісно</a:t>
            </a:r>
            <a:r>
              <a:rPr lang="ru-RU" b="1" dirty="0" smtClean="0"/>
              <a:t> </a:t>
            </a:r>
            <a:r>
              <a:rPr lang="ru-RU" b="1" dirty="0" err="1" smtClean="0"/>
              <a:t>орієнтованої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3027149"/>
            <a:ext cx="7344816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0116800" algn="l"/>
                <a:tab pos="6381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суб’єктивного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досвіду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набутого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Ефективне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набутих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досвіду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осмислювати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оптимізації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уроку;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самоосвітньої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інтенсифікації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навчально-виховного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контролю, самоконтролю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взаємоконтролю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цінностей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успіху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0116800" algn="l"/>
                <a:tab pos="6381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комунікативних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здібностей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7281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844824"/>
            <a:ext cx="74168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зорієнтован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реалізацію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компетентнісного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підходу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навчанні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 advTm="1093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900049"/>
            <a:ext cx="8352928" cy="501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 викладанні свого предмету  намагаюсь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розвивати інтелектуально-творчий потенціал кожного учня;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 розвивати впевненість у собі, розуміння цінності власних  думок;;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навчити учнів критично мислити ( аналізувати інформацію, ставити під сумнів, ставитись з повагою до різноманітних думок);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не примушувати здібних  учнів учитися як усі;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організовувати пошукову працю на уроках і в позаурочний час: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навчити дитину працювати з довідниковою і додатковою літературою;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уникати одноманітного стандарту в роботі з  учнями, особливо  з обдарованими;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використовувати  в межах потрібного нестандартні форми проведення уроку, елементи інтерактивного навчання;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широко використовувати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міжпредметні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Bauhaus 93"/>
              </a:rPr>
              <a:t>зв</a:t>
            </a:r>
            <a:r>
              <a:rPr kumimoji="0" lang="uk-UA" altLang="ja-JP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′</a:t>
            </a:r>
            <a:r>
              <a:rPr kumimoji="0" lang="uk-UA" altLang="ja-JP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язки</a:t>
            </a:r>
            <a:r>
              <a:rPr kumimoji="0" lang="uk-UA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долучати учнів до кращих зразків світової культури;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виховувати на кращих зразках та традиціях світової культури та . загальноприйнятої  моралі </a:t>
            </a:r>
            <a:endParaRPr kumimoji="0" lang="uk-UA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5156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31640" y="1772816"/>
            <a:ext cx="5544616" cy="206210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Урок-портрет (знайомство з біографією письменників);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Семінар ( до вступних  оглядових тем);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Урок-заочна екскурсія  (по місцях батьківщини письменника);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Урок-лекція ( до оглядових тем 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Урок-бесіда ( розуміння учнями образів художнього твору);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Урок-гра ( узагальнюючі уроки);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Урок-презентація ( презентація  епохи, життя письменника);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Урок-подорож ( при вивченні  пригодницької літератури);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139952" y="5013176"/>
            <a:ext cx="4248472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робота в  малих групах,парах;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-мікрофон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-мозковий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штурм;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-драматична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інтерпретація.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45720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Для реалізації  попередньо вказаних завдань використовую такі форми  проведення уроку, як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221088"/>
            <a:ext cx="457200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та елементи інтерактивних технологій: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Tm="15141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t="5467"/>
          <a:stretch>
            <a:fillRect/>
          </a:stretch>
        </p:blipFill>
        <p:spPr bwMode="auto">
          <a:xfrm>
            <a:off x="683568" y="548680"/>
            <a:ext cx="3384376" cy="44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Loner\Мои документы\Грамота\00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561085" cy="4877389"/>
          </a:xfrm>
          <a:prstGeom prst="rect">
            <a:avLst/>
          </a:prstGeom>
          <a:noFill/>
        </p:spPr>
      </p:pic>
    </p:spTree>
  </p:cSld>
  <p:clrMapOvr>
    <a:masterClrMapping/>
  </p:clrMapOvr>
  <p:transition advTm="4391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271</TotalTime>
  <Words>691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Портфоліо</vt:lpstr>
      <vt:lpstr>Слайд 2</vt:lpstr>
      <vt:lpstr>Відомості про освіту</vt:lpstr>
      <vt:lpstr>Слайд 4</vt:lpstr>
      <vt:lpstr>Службові відомості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Loner-XP</dc:creator>
  <cp:lastModifiedBy>admin</cp:lastModifiedBy>
  <cp:revision>38</cp:revision>
  <dcterms:created xsi:type="dcterms:W3CDTF">2010-11-22T18:47:51Z</dcterms:created>
  <dcterms:modified xsi:type="dcterms:W3CDTF">2010-11-26T06:51:32Z</dcterms:modified>
</cp:coreProperties>
</file>